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8A26B-8018-234E-BA63-B3D83E618EFC}" v="1" dt="2020-01-10T18:06:13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9"/>
  </p:normalViewPr>
  <p:slideViewPr>
    <p:cSldViewPr snapToGrid="0" snapToObjects="1">
      <p:cViewPr varScale="1">
        <p:scale>
          <a:sx n="76" d="100"/>
          <a:sy n="76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FD16C-FA14-4D2C-8BED-4A09F3150F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785657D-B4AB-4202-B927-4E981DDD3724}">
      <dgm:prSet/>
      <dgm:spPr/>
      <dgm:t>
        <a:bodyPr/>
        <a:lstStyle/>
        <a:p>
          <a:r>
            <a:rPr lang="en-GB" dirty="0"/>
            <a:t>What is genetic engineering</a:t>
          </a:r>
          <a:endParaRPr lang="en-US" dirty="0"/>
        </a:p>
      </dgm:t>
    </dgm:pt>
    <dgm:pt modelId="{51134C29-70C2-4C60-A37A-54FD576CA107}" type="parTrans" cxnId="{6658A5B1-D85B-416D-B6D9-F35ACA2BC673}">
      <dgm:prSet/>
      <dgm:spPr/>
      <dgm:t>
        <a:bodyPr/>
        <a:lstStyle/>
        <a:p>
          <a:endParaRPr lang="en-US"/>
        </a:p>
      </dgm:t>
    </dgm:pt>
    <dgm:pt modelId="{B2F627A4-7E5C-407B-B215-A0933133D250}" type="sibTrans" cxnId="{6658A5B1-D85B-416D-B6D9-F35ACA2BC673}">
      <dgm:prSet/>
      <dgm:spPr/>
      <dgm:t>
        <a:bodyPr/>
        <a:lstStyle/>
        <a:p>
          <a:endParaRPr lang="en-US"/>
        </a:p>
      </dgm:t>
    </dgm:pt>
    <dgm:pt modelId="{B7937FB4-0382-4970-B4CA-314127CF2971}">
      <dgm:prSet/>
      <dgm:spPr/>
      <dgm:t>
        <a:bodyPr/>
        <a:lstStyle/>
        <a:p>
          <a:r>
            <a:rPr lang="en-GB" dirty="0"/>
            <a:t>Opportunities and risks </a:t>
          </a:r>
          <a:endParaRPr lang="en-US" dirty="0"/>
        </a:p>
      </dgm:t>
    </dgm:pt>
    <dgm:pt modelId="{FA6EC0A6-37A8-4C7F-B521-4F767EAE4C77}" type="parTrans" cxnId="{E86C0F09-7FF3-4C84-8CB3-6027AD7B75EB}">
      <dgm:prSet/>
      <dgm:spPr/>
      <dgm:t>
        <a:bodyPr/>
        <a:lstStyle/>
        <a:p>
          <a:endParaRPr lang="en-US"/>
        </a:p>
      </dgm:t>
    </dgm:pt>
    <dgm:pt modelId="{FBDCF5FC-645C-4660-9B95-CE781C4353E3}" type="sibTrans" cxnId="{E86C0F09-7FF3-4C84-8CB3-6027AD7B75EB}">
      <dgm:prSet/>
      <dgm:spPr/>
      <dgm:t>
        <a:bodyPr/>
        <a:lstStyle/>
        <a:p>
          <a:endParaRPr lang="en-US"/>
        </a:p>
      </dgm:t>
    </dgm:pt>
    <dgm:pt modelId="{CD93DB58-EA9C-4F28-AE36-0E126959091C}">
      <dgm:prSet/>
      <dgm:spPr/>
      <dgm:t>
        <a:bodyPr/>
        <a:lstStyle/>
        <a:p>
          <a:r>
            <a:rPr lang="en-GB" dirty="0"/>
            <a:t>Conclusion</a:t>
          </a:r>
          <a:endParaRPr lang="en-US" dirty="0"/>
        </a:p>
      </dgm:t>
    </dgm:pt>
    <dgm:pt modelId="{2586E468-6494-4BD9-9994-CCB21FA2BD7A}" type="parTrans" cxnId="{3E4DB08A-8655-423B-BA99-C9606F7B2797}">
      <dgm:prSet/>
      <dgm:spPr/>
      <dgm:t>
        <a:bodyPr/>
        <a:lstStyle/>
        <a:p>
          <a:endParaRPr lang="en-US"/>
        </a:p>
      </dgm:t>
    </dgm:pt>
    <dgm:pt modelId="{5574909B-B5C7-496D-8BAF-8FCC726A3572}" type="sibTrans" cxnId="{3E4DB08A-8655-423B-BA99-C9606F7B2797}">
      <dgm:prSet/>
      <dgm:spPr/>
      <dgm:t>
        <a:bodyPr/>
        <a:lstStyle/>
        <a:p>
          <a:endParaRPr lang="en-US"/>
        </a:p>
      </dgm:t>
    </dgm:pt>
    <dgm:pt modelId="{7766AC45-63DF-44FF-A59B-5F01B954BD86}" type="pres">
      <dgm:prSet presAssocID="{F4EFD16C-FA14-4D2C-8BED-4A09F3150FBE}" presName="root" presStyleCnt="0">
        <dgm:presLayoutVars>
          <dgm:dir/>
          <dgm:resizeHandles val="exact"/>
        </dgm:presLayoutVars>
      </dgm:prSet>
      <dgm:spPr/>
    </dgm:pt>
    <dgm:pt modelId="{7B267C36-D2D6-4595-9FE6-9AC032EFF752}" type="pres">
      <dgm:prSet presAssocID="{6785657D-B4AB-4202-B927-4E981DDD3724}" presName="compNode" presStyleCnt="0"/>
      <dgm:spPr/>
    </dgm:pt>
    <dgm:pt modelId="{35AA324D-3514-440A-8930-D42498DA7FDC}" type="pres">
      <dgm:prSet presAssocID="{6785657D-B4AB-4202-B927-4E981DDD3724}" presName="bgRect" presStyleLbl="bgShp" presStyleIdx="0" presStyleCnt="3"/>
      <dgm:spPr/>
    </dgm:pt>
    <dgm:pt modelId="{9EDDC423-3F60-4D09-82B2-FDA1167505C4}" type="pres">
      <dgm:prSet presAssocID="{6785657D-B4AB-4202-B927-4E981DDD372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F82C2109-E285-41A3-A813-C03A6A05A89C}" type="pres">
      <dgm:prSet presAssocID="{6785657D-B4AB-4202-B927-4E981DDD3724}" presName="spaceRect" presStyleCnt="0"/>
      <dgm:spPr/>
    </dgm:pt>
    <dgm:pt modelId="{40E74537-5FDB-4901-9BBB-75A5CF122C44}" type="pres">
      <dgm:prSet presAssocID="{6785657D-B4AB-4202-B927-4E981DDD3724}" presName="parTx" presStyleLbl="revTx" presStyleIdx="0" presStyleCnt="3">
        <dgm:presLayoutVars>
          <dgm:chMax val="0"/>
          <dgm:chPref val="0"/>
        </dgm:presLayoutVars>
      </dgm:prSet>
      <dgm:spPr/>
    </dgm:pt>
    <dgm:pt modelId="{63454501-1665-4265-9046-0E884174C172}" type="pres">
      <dgm:prSet presAssocID="{B2F627A4-7E5C-407B-B215-A0933133D250}" presName="sibTrans" presStyleCnt="0"/>
      <dgm:spPr/>
    </dgm:pt>
    <dgm:pt modelId="{C34DEA71-6AA9-4960-B322-BB9719A391BA}" type="pres">
      <dgm:prSet presAssocID="{B7937FB4-0382-4970-B4CA-314127CF2971}" presName="compNode" presStyleCnt="0"/>
      <dgm:spPr/>
    </dgm:pt>
    <dgm:pt modelId="{DD2D9550-7D29-4D0A-B248-9DCFAF94784C}" type="pres">
      <dgm:prSet presAssocID="{B7937FB4-0382-4970-B4CA-314127CF2971}" presName="bgRect" presStyleLbl="bgShp" presStyleIdx="1" presStyleCnt="3"/>
      <dgm:spPr/>
    </dgm:pt>
    <dgm:pt modelId="{75326037-5418-45BF-9708-6DA23EA4A14D}" type="pres">
      <dgm:prSet presAssocID="{B7937FB4-0382-4970-B4CA-314127CF29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4EE5BEC-2C03-43F0-B9C9-43A4CC44EFA6}" type="pres">
      <dgm:prSet presAssocID="{B7937FB4-0382-4970-B4CA-314127CF2971}" presName="spaceRect" presStyleCnt="0"/>
      <dgm:spPr/>
    </dgm:pt>
    <dgm:pt modelId="{C41791FA-021F-427F-8321-86C7A5A10195}" type="pres">
      <dgm:prSet presAssocID="{B7937FB4-0382-4970-B4CA-314127CF2971}" presName="parTx" presStyleLbl="revTx" presStyleIdx="1" presStyleCnt="3">
        <dgm:presLayoutVars>
          <dgm:chMax val="0"/>
          <dgm:chPref val="0"/>
        </dgm:presLayoutVars>
      </dgm:prSet>
      <dgm:spPr/>
    </dgm:pt>
    <dgm:pt modelId="{276FAB08-AF78-46EF-AE9F-D6C4D38E3404}" type="pres">
      <dgm:prSet presAssocID="{FBDCF5FC-645C-4660-9B95-CE781C4353E3}" presName="sibTrans" presStyleCnt="0"/>
      <dgm:spPr/>
    </dgm:pt>
    <dgm:pt modelId="{50F61E2E-8006-46B1-928A-6861ECCA32DD}" type="pres">
      <dgm:prSet presAssocID="{CD93DB58-EA9C-4F28-AE36-0E126959091C}" presName="compNode" presStyleCnt="0"/>
      <dgm:spPr/>
    </dgm:pt>
    <dgm:pt modelId="{804B6535-D5D1-4E7A-9559-087A8CD9BEC0}" type="pres">
      <dgm:prSet presAssocID="{CD93DB58-EA9C-4F28-AE36-0E126959091C}" presName="bgRect" presStyleLbl="bgShp" presStyleIdx="2" presStyleCnt="3"/>
      <dgm:spPr/>
    </dgm:pt>
    <dgm:pt modelId="{0875FC3A-6EDA-46D6-BA58-038584B003A2}" type="pres">
      <dgm:prSet presAssocID="{CD93DB58-EA9C-4F28-AE36-0E126959091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623E675A-E6F6-4B03-AD94-EEB5191C6B5D}" type="pres">
      <dgm:prSet presAssocID="{CD93DB58-EA9C-4F28-AE36-0E126959091C}" presName="spaceRect" presStyleCnt="0"/>
      <dgm:spPr/>
    </dgm:pt>
    <dgm:pt modelId="{C71E7E5A-FA7D-431E-BCD6-C88CF12E2736}" type="pres">
      <dgm:prSet presAssocID="{CD93DB58-EA9C-4F28-AE36-0E126959091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86C0F09-7FF3-4C84-8CB3-6027AD7B75EB}" srcId="{F4EFD16C-FA14-4D2C-8BED-4A09F3150FBE}" destId="{B7937FB4-0382-4970-B4CA-314127CF2971}" srcOrd="1" destOrd="0" parTransId="{FA6EC0A6-37A8-4C7F-B521-4F767EAE4C77}" sibTransId="{FBDCF5FC-645C-4660-9B95-CE781C4353E3}"/>
    <dgm:cxn modelId="{C22BAA5A-5DFA-4B91-B44E-A88CAA9E5698}" type="presOf" srcId="{F4EFD16C-FA14-4D2C-8BED-4A09F3150FBE}" destId="{7766AC45-63DF-44FF-A59B-5F01B954BD86}" srcOrd="0" destOrd="0" presId="urn:microsoft.com/office/officeart/2018/2/layout/IconVerticalSolidList"/>
    <dgm:cxn modelId="{3E4DB08A-8655-423B-BA99-C9606F7B2797}" srcId="{F4EFD16C-FA14-4D2C-8BED-4A09F3150FBE}" destId="{CD93DB58-EA9C-4F28-AE36-0E126959091C}" srcOrd="2" destOrd="0" parTransId="{2586E468-6494-4BD9-9994-CCB21FA2BD7A}" sibTransId="{5574909B-B5C7-496D-8BAF-8FCC726A3572}"/>
    <dgm:cxn modelId="{6658A5B1-D85B-416D-B6D9-F35ACA2BC673}" srcId="{F4EFD16C-FA14-4D2C-8BED-4A09F3150FBE}" destId="{6785657D-B4AB-4202-B927-4E981DDD3724}" srcOrd="0" destOrd="0" parTransId="{51134C29-70C2-4C60-A37A-54FD576CA107}" sibTransId="{B2F627A4-7E5C-407B-B215-A0933133D250}"/>
    <dgm:cxn modelId="{383E91B2-C87C-4366-A1D7-F8A3518425E2}" type="presOf" srcId="{B7937FB4-0382-4970-B4CA-314127CF2971}" destId="{C41791FA-021F-427F-8321-86C7A5A10195}" srcOrd="0" destOrd="0" presId="urn:microsoft.com/office/officeart/2018/2/layout/IconVerticalSolidList"/>
    <dgm:cxn modelId="{F72034BF-D9E5-4189-B39B-3DA6450083EC}" type="presOf" srcId="{6785657D-B4AB-4202-B927-4E981DDD3724}" destId="{40E74537-5FDB-4901-9BBB-75A5CF122C44}" srcOrd="0" destOrd="0" presId="urn:microsoft.com/office/officeart/2018/2/layout/IconVerticalSolidList"/>
    <dgm:cxn modelId="{F6398EF2-F3AC-41AC-80F7-E62D1816002E}" type="presOf" srcId="{CD93DB58-EA9C-4F28-AE36-0E126959091C}" destId="{C71E7E5A-FA7D-431E-BCD6-C88CF12E2736}" srcOrd="0" destOrd="0" presId="urn:microsoft.com/office/officeart/2018/2/layout/IconVerticalSolidList"/>
    <dgm:cxn modelId="{50AF6FB1-F12A-4643-A906-6CBEDC4D12C4}" type="presParOf" srcId="{7766AC45-63DF-44FF-A59B-5F01B954BD86}" destId="{7B267C36-D2D6-4595-9FE6-9AC032EFF752}" srcOrd="0" destOrd="0" presId="urn:microsoft.com/office/officeart/2018/2/layout/IconVerticalSolidList"/>
    <dgm:cxn modelId="{9138DBD6-BE63-4E2D-9D12-519FCDE6525D}" type="presParOf" srcId="{7B267C36-D2D6-4595-9FE6-9AC032EFF752}" destId="{35AA324D-3514-440A-8930-D42498DA7FDC}" srcOrd="0" destOrd="0" presId="urn:microsoft.com/office/officeart/2018/2/layout/IconVerticalSolidList"/>
    <dgm:cxn modelId="{E8B461E3-0F18-44E0-96FC-806D6F9DAB0D}" type="presParOf" srcId="{7B267C36-D2D6-4595-9FE6-9AC032EFF752}" destId="{9EDDC423-3F60-4D09-82B2-FDA1167505C4}" srcOrd="1" destOrd="0" presId="urn:microsoft.com/office/officeart/2018/2/layout/IconVerticalSolidList"/>
    <dgm:cxn modelId="{F18DCB90-AF47-4362-81BC-DCD7F6827EE8}" type="presParOf" srcId="{7B267C36-D2D6-4595-9FE6-9AC032EFF752}" destId="{F82C2109-E285-41A3-A813-C03A6A05A89C}" srcOrd="2" destOrd="0" presId="urn:microsoft.com/office/officeart/2018/2/layout/IconVerticalSolidList"/>
    <dgm:cxn modelId="{9CE4AC64-4C28-462B-9C3F-B0127A736252}" type="presParOf" srcId="{7B267C36-D2D6-4595-9FE6-9AC032EFF752}" destId="{40E74537-5FDB-4901-9BBB-75A5CF122C44}" srcOrd="3" destOrd="0" presId="urn:microsoft.com/office/officeart/2018/2/layout/IconVerticalSolidList"/>
    <dgm:cxn modelId="{418B1E50-B9A6-40FC-8C03-993BFBB68EBE}" type="presParOf" srcId="{7766AC45-63DF-44FF-A59B-5F01B954BD86}" destId="{63454501-1665-4265-9046-0E884174C172}" srcOrd="1" destOrd="0" presId="urn:microsoft.com/office/officeart/2018/2/layout/IconVerticalSolidList"/>
    <dgm:cxn modelId="{985F2027-949F-434C-A8FF-D3619C5B7782}" type="presParOf" srcId="{7766AC45-63DF-44FF-A59B-5F01B954BD86}" destId="{C34DEA71-6AA9-4960-B322-BB9719A391BA}" srcOrd="2" destOrd="0" presId="urn:microsoft.com/office/officeart/2018/2/layout/IconVerticalSolidList"/>
    <dgm:cxn modelId="{C7A78829-F1E4-42C0-AF6F-9859FD0C522A}" type="presParOf" srcId="{C34DEA71-6AA9-4960-B322-BB9719A391BA}" destId="{DD2D9550-7D29-4D0A-B248-9DCFAF94784C}" srcOrd="0" destOrd="0" presId="urn:microsoft.com/office/officeart/2018/2/layout/IconVerticalSolidList"/>
    <dgm:cxn modelId="{9ABB0ED5-34D2-46C7-9138-526EE44582A0}" type="presParOf" srcId="{C34DEA71-6AA9-4960-B322-BB9719A391BA}" destId="{75326037-5418-45BF-9708-6DA23EA4A14D}" srcOrd="1" destOrd="0" presId="urn:microsoft.com/office/officeart/2018/2/layout/IconVerticalSolidList"/>
    <dgm:cxn modelId="{B06320EE-9295-4F45-B4F4-0CA3EDC8AD82}" type="presParOf" srcId="{C34DEA71-6AA9-4960-B322-BB9719A391BA}" destId="{04EE5BEC-2C03-43F0-B9C9-43A4CC44EFA6}" srcOrd="2" destOrd="0" presId="urn:microsoft.com/office/officeart/2018/2/layout/IconVerticalSolidList"/>
    <dgm:cxn modelId="{3DAC3318-1A63-4C68-B962-DB4111E672CA}" type="presParOf" srcId="{C34DEA71-6AA9-4960-B322-BB9719A391BA}" destId="{C41791FA-021F-427F-8321-86C7A5A10195}" srcOrd="3" destOrd="0" presId="urn:microsoft.com/office/officeart/2018/2/layout/IconVerticalSolidList"/>
    <dgm:cxn modelId="{CE0B6EC3-C18F-40DF-A247-F81829FDA626}" type="presParOf" srcId="{7766AC45-63DF-44FF-A59B-5F01B954BD86}" destId="{276FAB08-AF78-46EF-AE9F-D6C4D38E3404}" srcOrd="3" destOrd="0" presId="urn:microsoft.com/office/officeart/2018/2/layout/IconVerticalSolidList"/>
    <dgm:cxn modelId="{91CA9D65-E3E0-4021-9113-22174213F4F0}" type="presParOf" srcId="{7766AC45-63DF-44FF-A59B-5F01B954BD86}" destId="{50F61E2E-8006-46B1-928A-6861ECCA32DD}" srcOrd="4" destOrd="0" presId="urn:microsoft.com/office/officeart/2018/2/layout/IconVerticalSolidList"/>
    <dgm:cxn modelId="{905C00D5-D85C-4816-A9EA-0B92C9254096}" type="presParOf" srcId="{50F61E2E-8006-46B1-928A-6861ECCA32DD}" destId="{804B6535-D5D1-4E7A-9559-087A8CD9BEC0}" srcOrd="0" destOrd="0" presId="urn:microsoft.com/office/officeart/2018/2/layout/IconVerticalSolidList"/>
    <dgm:cxn modelId="{E5BFA434-6544-47CB-87C7-F2689A8F08FC}" type="presParOf" srcId="{50F61E2E-8006-46B1-928A-6861ECCA32DD}" destId="{0875FC3A-6EDA-46D6-BA58-038584B003A2}" srcOrd="1" destOrd="0" presId="urn:microsoft.com/office/officeart/2018/2/layout/IconVerticalSolidList"/>
    <dgm:cxn modelId="{AE317F3D-5082-4EFE-863B-47B5B4742D3E}" type="presParOf" srcId="{50F61E2E-8006-46B1-928A-6861ECCA32DD}" destId="{623E675A-E6F6-4B03-AD94-EEB5191C6B5D}" srcOrd="2" destOrd="0" presId="urn:microsoft.com/office/officeart/2018/2/layout/IconVerticalSolidList"/>
    <dgm:cxn modelId="{C633F1CA-914F-4D15-B460-2B9835691F6B}" type="presParOf" srcId="{50F61E2E-8006-46B1-928A-6861ECCA32DD}" destId="{C71E7E5A-FA7D-431E-BCD6-C88CF12E27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0E1266-5D4E-491B-80BB-6D69F06697E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8D106C-C537-4211-855D-850669132B0A}">
      <dgm:prSet/>
      <dgm:spPr/>
      <dgm:t>
        <a:bodyPr/>
        <a:lstStyle/>
        <a:p>
          <a:r>
            <a:rPr lang="en-GB" dirty="0"/>
            <a:t>Genetic engineering is a part of biotechnology</a:t>
          </a:r>
          <a:endParaRPr lang="en-US" dirty="0"/>
        </a:p>
      </dgm:t>
    </dgm:pt>
    <dgm:pt modelId="{BCFF38BB-D047-4DFC-A6AF-620108A6EA0A}" type="parTrans" cxnId="{CFF22780-B7D9-4C1E-AB6C-E00542C0B04F}">
      <dgm:prSet/>
      <dgm:spPr/>
      <dgm:t>
        <a:bodyPr/>
        <a:lstStyle/>
        <a:p>
          <a:endParaRPr lang="en-US"/>
        </a:p>
      </dgm:t>
    </dgm:pt>
    <dgm:pt modelId="{A2671589-A86C-42CF-AC82-59B8E203B831}" type="sibTrans" cxnId="{CFF22780-B7D9-4C1E-AB6C-E00542C0B04F}">
      <dgm:prSet/>
      <dgm:spPr/>
      <dgm:t>
        <a:bodyPr/>
        <a:lstStyle/>
        <a:p>
          <a:endParaRPr lang="en-US" dirty="0"/>
        </a:p>
      </dgm:t>
    </dgm:pt>
    <dgm:pt modelId="{25B6EA6B-EFF7-4340-9539-D9CD415A107B}">
      <dgm:prSet/>
      <dgm:spPr/>
      <dgm:t>
        <a:bodyPr/>
        <a:lstStyle/>
        <a:p>
          <a:r>
            <a:rPr lang="en-GB" dirty="0"/>
            <a:t>It deals with the isolation, characterization and recombination of genetic material</a:t>
          </a:r>
          <a:endParaRPr lang="en-US" dirty="0"/>
        </a:p>
      </dgm:t>
    </dgm:pt>
    <dgm:pt modelId="{310DE88B-87C8-46FE-9DA8-A7D3734A7C21}" type="parTrans" cxnId="{125B9BFB-0354-44EF-82B9-05CB80EC96D7}">
      <dgm:prSet/>
      <dgm:spPr/>
      <dgm:t>
        <a:bodyPr/>
        <a:lstStyle/>
        <a:p>
          <a:endParaRPr lang="en-US"/>
        </a:p>
      </dgm:t>
    </dgm:pt>
    <dgm:pt modelId="{242224A2-626F-4CFC-9C9E-42578F96C3A0}" type="sibTrans" cxnId="{125B9BFB-0354-44EF-82B9-05CB80EC96D7}">
      <dgm:prSet/>
      <dgm:spPr/>
      <dgm:t>
        <a:bodyPr/>
        <a:lstStyle/>
        <a:p>
          <a:endParaRPr lang="en-US" dirty="0"/>
        </a:p>
      </dgm:t>
    </dgm:pt>
    <dgm:pt modelId="{FA5F1A4D-D27D-4A88-B6DF-262C809A05A5}">
      <dgm:prSet/>
      <dgm:spPr/>
      <dgm:t>
        <a:bodyPr/>
        <a:lstStyle/>
        <a:p>
          <a:r>
            <a:rPr lang="en-GB" dirty="0"/>
            <a:t>Genetic engineering is used in medicine, agriculture and industry</a:t>
          </a:r>
          <a:endParaRPr lang="en-US" dirty="0"/>
        </a:p>
      </dgm:t>
    </dgm:pt>
    <dgm:pt modelId="{C4F35680-1309-4BA7-8B38-586B61C79B56}" type="parTrans" cxnId="{71010359-A04A-43F1-A270-38801773EF7A}">
      <dgm:prSet/>
      <dgm:spPr/>
      <dgm:t>
        <a:bodyPr/>
        <a:lstStyle/>
        <a:p>
          <a:endParaRPr lang="en-US"/>
        </a:p>
      </dgm:t>
    </dgm:pt>
    <dgm:pt modelId="{08F538C5-D4F0-421F-8F4A-CB8E80ADD0EA}" type="sibTrans" cxnId="{71010359-A04A-43F1-A270-38801773EF7A}">
      <dgm:prSet/>
      <dgm:spPr/>
      <dgm:t>
        <a:bodyPr/>
        <a:lstStyle/>
        <a:p>
          <a:endParaRPr lang="en-US"/>
        </a:p>
      </dgm:t>
    </dgm:pt>
    <dgm:pt modelId="{789748C6-8532-AA4E-854B-A84A13BE0C56}" type="pres">
      <dgm:prSet presAssocID="{670E1266-5D4E-491B-80BB-6D69F06697E0}" presName="outerComposite" presStyleCnt="0">
        <dgm:presLayoutVars>
          <dgm:chMax val="5"/>
          <dgm:dir/>
          <dgm:resizeHandles val="exact"/>
        </dgm:presLayoutVars>
      </dgm:prSet>
      <dgm:spPr/>
    </dgm:pt>
    <dgm:pt modelId="{BA333EFC-7401-9048-B8CA-A373D7B080F7}" type="pres">
      <dgm:prSet presAssocID="{670E1266-5D4E-491B-80BB-6D69F06697E0}" presName="dummyMaxCanvas" presStyleCnt="0">
        <dgm:presLayoutVars/>
      </dgm:prSet>
      <dgm:spPr/>
    </dgm:pt>
    <dgm:pt modelId="{69C51347-480D-8441-9BAB-65729AB8B5DF}" type="pres">
      <dgm:prSet presAssocID="{670E1266-5D4E-491B-80BB-6D69F06697E0}" presName="ThreeNodes_1" presStyleLbl="node1" presStyleIdx="0" presStyleCnt="3">
        <dgm:presLayoutVars>
          <dgm:bulletEnabled val="1"/>
        </dgm:presLayoutVars>
      </dgm:prSet>
      <dgm:spPr/>
    </dgm:pt>
    <dgm:pt modelId="{1ACE2764-C51D-C84A-8C35-68804B1A733E}" type="pres">
      <dgm:prSet presAssocID="{670E1266-5D4E-491B-80BB-6D69F06697E0}" presName="ThreeNodes_2" presStyleLbl="node1" presStyleIdx="1" presStyleCnt="3">
        <dgm:presLayoutVars>
          <dgm:bulletEnabled val="1"/>
        </dgm:presLayoutVars>
      </dgm:prSet>
      <dgm:spPr/>
    </dgm:pt>
    <dgm:pt modelId="{CF295D35-EDB2-7144-9DD7-45E666532E19}" type="pres">
      <dgm:prSet presAssocID="{670E1266-5D4E-491B-80BB-6D69F06697E0}" presName="ThreeNodes_3" presStyleLbl="node1" presStyleIdx="2" presStyleCnt="3">
        <dgm:presLayoutVars>
          <dgm:bulletEnabled val="1"/>
        </dgm:presLayoutVars>
      </dgm:prSet>
      <dgm:spPr/>
    </dgm:pt>
    <dgm:pt modelId="{189E2620-5FA5-2447-A941-FE8CF152580A}" type="pres">
      <dgm:prSet presAssocID="{670E1266-5D4E-491B-80BB-6D69F06697E0}" presName="ThreeConn_1-2" presStyleLbl="fgAccFollowNode1" presStyleIdx="0" presStyleCnt="2">
        <dgm:presLayoutVars>
          <dgm:bulletEnabled val="1"/>
        </dgm:presLayoutVars>
      </dgm:prSet>
      <dgm:spPr/>
    </dgm:pt>
    <dgm:pt modelId="{39FF7B26-6CAE-934E-B23A-92C2715597DD}" type="pres">
      <dgm:prSet presAssocID="{670E1266-5D4E-491B-80BB-6D69F06697E0}" presName="ThreeConn_2-3" presStyleLbl="fgAccFollowNode1" presStyleIdx="1" presStyleCnt="2">
        <dgm:presLayoutVars>
          <dgm:bulletEnabled val="1"/>
        </dgm:presLayoutVars>
      </dgm:prSet>
      <dgm:spPr/>
    </dgm:pt>
    <dgm:pt modelId="{48E26CDA-6153-AF48-BEDA-530AB5138A95}" type="pres">
      <dgm:prSet presAssocID="{670E1266-5D4E-491B-80BB-6D69F06697E0}" presName="ThreeNodes_1_text" presStyleLbl="node1" presStyleIdx="2" presStyleCnt="3">
        <dgm:presLayoutVars>
          <dgm:bulletEnabled val="1"/>
        </dgm:presLayoutVars>
      </dgm:prSet>
      <dgm:spPr/>
    </dgm:pt>
    <dgm:pt modelId="{40613CA7-D9C3-9E47-8994-C1F22E7A6870}" type="pres">
      <dgm:prSet presAssocID="{670E1266-5D4E-491B-80BB-6D69F06697E0}" presName="ThreeNodes_2_text" presStyleLbl="node1" presStyleIdx="2" presStyleCnt="3">
        <dgm:presLayoutVars>
          <dgm:bulletEnabled val="1"/>
        </dgm:presLayoutVars>
      </dgm:prSet>
      <dgm:spPr/>
    </dgm:pt>
    <dgm:pt modelId="{53FB7436-5F2A-2043-8B30-694F003681EA}" type="pres">
      <dgm:prSet presAssocID="{670E1266-5D4E-491B-80BB-6D69F06697E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FECBD00-D27C-1F47-AF0D-0F66BDE655A9}" type="presOf" srcId="{25B6EA6B-EFF7-4340-9539-D9CD415A107B}" destId="{40613CA7-D9C3-9E47-8994-C1F22E7A6870}" srcOrd="1" destOrd="0" presId="urn:microsoft.com/office/officeart/2005/8/layout/vProcess5"/>
    <dgm:cxn modelId="{5847A252-2CAD-2840-92CC-6463F7773FB6}" type="presOf" srcId="{A2671589-A86C-42CF-AC82-59B8E203B831}" destId="{189E2620-5FA5-2447-A941-FE8CF152580A}" srcOrd="0" destOrd="0" presId="urn:microsoft.com/office/officeart/2005/8/layout/vProcess5"/>
    <dgm:cxn modelId="{71010359-A04A-43F1-A270-38801773EF7A}" srcId="{670E1266-5D4E-491B-80BB-6D69F06697E0}" destId="{FA5F1A4D-D27D-4A88-B6DF-262C809A05A5}" srcOrd="2" destOrd="0" parTransId="{C4F35680-1309-4BA7-8B38-586B61C79B56}" sibTransId="{08F538C5-D4F0-421F-8F4A-CB8E80ADD0EA}"/>
    <dgm:cxn modelId="{7434FF72-3637-9B45-9217-B6A697D9E97F}" type="presOf" srcId="{25B6EA6B-EFF7-4340-9539-D9CD415A107B}" destId="{1ACE2764-C51D-C84A-8C35-68804B1A733E}" srcOrd="0" destOrd="0" presId="urn:microsoft.com/office/officeart/2005/8/layout/vProcess5"/>
    <dgm:cxn modelId="{CFF22780-B7D9-4C1E-AB6C-E00542C0B04F}" srcId="{670E1266-5D4E-491B-80BB-6D69F06697E0}" destId="{7B8D106C-C537-4211-855D-850669132B0A}" srcOrd="0" destOrd="0" parTransId="{BCFF38BB-D047-4DFC-A6AF-620108A6EA0A}" sibTransId="{A2671589-A86C-42CF-AC82-59B8E203B831}"/>
    <dgm:cxn modelId="{D5027090-0153-1A46-9D29-2EC9A99D126F}" type="presOf" srcId="{7B8D106C-C537-4211-855D-850669132B0A}" destId="{48E26CDA-6153-AF48-BEDA-530AB5138A95}" srcOrd="1" destOrd="0" presId="urn:microsoft.com/office/officeart/2005/8/layout/vProcess5"/>
    <dgm:cxn modelId="{07CDC0A8-5B54-534D-8D71-4DC18A267007}" type="presOf" srcId="{7B8D106C-C537-4211-855D-850669132B0A}" destId="{69C51347-480D-8441-9BAB-65729AB8B5DF}" srcOrd="0" destOrd="0" presId="urn:microsoft.com/office/officeart/2005/8/layout/vProcess5"/>
    <dgm:cxn modelId="{9CAA14AF-A9ED-BB43-BB00-54348E487336}" type="presOf" srcId="{670E1266-5D4E-491B-80BB-6D69F06697E0}" destId="{789748C6-8532-AA4E-854B-A84A13BE0C56}" srcOrd="0" destOrd="0" presId="urn:microsoft.com/office/officeart/2005/8/layout/vProcess5"/>
    <dgm:cxn modelId="{965E51C1-C2B6-2741-A50D-E36F34059AB8}" type="presOf" srcId="{FA5F1A4D-D27D-4A88-B6DF-262C809A05A5}" destId="{CF295D35-EDB2-7144-9DD7-45E666532E19}" srcOrd="0" destOrd="0" presId="urn:microsoft.com/office/officeart/2005/8/layout/vProcess5"/>
    <dgm:cxn modelId="{09771BF5-759F-124E-9935-820FFF60B63A}" type="presOf" srcId="{242224A2-626F-4CFC-9C9E-42578F96C3A0}" destId="{39FF7B26-6CAE-934E-B23A-92C2715597DD}" srcOrd="0" destOrd="0" presId="urn:microsoft.com/office/officeart/2005/8/layout/vProcess5"/>
    <dgm:cxn modelId="{125B9BFB-0354-44EF-82B9-05CB80EC96D7}" srcId="{670E1266-5D4E-491B-80BB-6D69F06697E0}" destId="{25B6EA6B-EFF7-4340-9539-D9CD415A107B}" srcOrd="1" destOrd="0" parTransId="{310DE88B-87C8-46FE-9DA8-A7D3734A7C21}" sibTransId="{242224A2-626F-4CFC-9C9E-42578F96C3A0}"/>
    <dgm:cxn modelId="{88EB8AFC-EC0B-4547-B620-AB2C06AA7BB7}" type="presOf" srcId="{FA5F1A4D-D27D-4A88-B6DF-262C809A05A5}" destId="{53FB7436-5F2A-2043-8B30-694F003681EA}" srcOrd="1" destOrd="0" presId="urn:microsoft.com/office/officeart/2005/8/layout/vProcess5"/>
    <dgm:cxn modelId="{363D4EDF-99B8-C748-B036-FE6B5FAEC856}" type="presParOf" srcId="{789748C6-8532-AA4E-854B-A84A13BE0C56}" destId="{BA333EFC-7401-9048-B8CA-A373D7B080F7}" srcOrd="0" destOrd="0" presId="urn:microsoft.com/office/officeart/2005/8/layout/vProcess5"/>
    <dgm:cxn modelId="{16329004-1476-C84F-BE95-814C7A251923}" type="presParOf" srcId="{789748C6-8532-AA4E-854B-A84A13BE0C56}" destId="{69C51347-480D-8441-9BAB-65729AB8B5DF}" srcOrd="1" destOrd="0" presId="urn:microsoft.com/office/officeart/2005/8/layout/vProcess5"/>
    <dgm:cxn modelId="{D86C8444-63BE-3947-8381-185BBCA1CE0C}" type="presParOf" srcId="{789748C6-8532-AA4E-854B-A84A13BE0C56}" destId="{1ACE2764-C51D-C84A-8C35-68804B1A733E}" srcOrd="2" destOrd="0" presId="urn:microsoft.com/office/officeart/2005/8/layout/vProcess5"/>
    <dgm:cxn modelId="{276229FC-1BED-C943-AE16-7624FF09B512}" type="presParOf" srcId="{789748C6-8532-AA4E-854B-A84A13BE0C56}" destId="{CF295D35-EDB2-7144-9DD7-45E666532E19}" srcOrd="3" destOrd="0" presId="urn:microsoft.com/office/officeart/2005/8/layout/vProcess5"/>
    <dgm:cxn modelId="{3A980729-B85C-C544-85AF-3C01C75D2458}" type="presParOf" srcId="{789748C6-8532-AA4E-854B-A84A13BE0C56}" destId="{189E2620-5FA5-2447-A941-FE8CF152580A}" srcOrd="4" destOrd="0" presId="urn:microsoft.com/office/officeart/2005/8/layout/vProcess5"/>
    <dgm:cxn modelId="{ECF19EF3-6376-0A48-AD9B-7C5E9C52F281}" type="presParOf" srcId="{789748C6-8532-AA4E-854B-A84A13BE0C56}" destId="{39FF7B26-6CAE-934E-B23A-92C2715597DD}" srcOrd="5" destOrd="0" presId="urn:microsoft.com/office/officeart/2005/8/layout/vProcess5"/>
    <dgm:cxn modelId="{8C2ED662-A570-0642-B80C-723C6409548F}" type="presParOf" srcId="{789748C6-8532-AA4E-854B-A84A13BE0C56}" destId="{48E26CDA-6153-AF48-BEDA-530AB5138A95}" srcOrd="6" destOrd="0" presId="urn:microsoft.com/office/officeart/2005/8/layout/vProcess5"/>
    <dgm:cxn modelId="{5E83EE3C-D6D7-DA46-81D9-5ABE392169E3}" type="presParOf" srcId="{789748C6-8532-AA4E-854B-A84A13BE0C56}" destId="{40613CA7-D9C3-9E47-8994-C1F22E7A6870}" srcOrd="7" destOrd="0" presId="urn:microsoft.com/office/officeart/2005/8/layout/vProcess5"/>
    <dgm:cxn modelId="{D16C2503-F28D-AE45-9A29-793FC410BBAC}" type="presParOf" srcId="{789748C6-8532-AA4E-854B-A84A13BE0C56}" destId="{53FB7436-5F2A-2043-8B30-694F003681E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24D-3514-440A-8930-D42498DA7FDC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DC423-3F60-4D09-82B2-FDA1167505C4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74537-5FDB-4901-9BBB-75A5CF122C44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What is genetic engineering</a:t>
          </a:r>
          <a:endParaRPr lang="en-US" sz="2500" kern="1200" dirty="0"/>
        </a:p>
      </dsp:txBody>
      <dsp:txXfrm>
        <a:off x="1642860" y="607"/>
        <a:ext cx="4985943" cy="1422390"/>
      </dsp:txXfrm>
    </dsp:sp>
    <dsp:sp modelId="{DD2D9550-7D29-4D0A-B248-9DCFAF94784C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26037-5418-45BF-9708-6DA23EA4A14D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791FA-021F-427F-8321-86C7A5A10195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Opportunities and risks </a:t>
          </a:r>
          <a:endParaRPr lang="en-US" sz="2500" kern="1200" dirty="0"/>
        </a:p>
      </dsp:txBody>
      <dsp:txXfrm>
        <a:off x="1642860" y="1778595"/>
        <a:ext cx="4985943" cy="1422390"/>
      </dsp:txXfrm>
    </dsp:sp>
    <dsp:sp modelId="{804B6535-D5D1-4E7A-9559-087A8CD9BEC0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5FC3A-6EDA-46D6-BA58-038584B003A2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E7E5A-FA7D-431E-BCD6-C88CF12E2736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Conclusion</a:t>
          </a:r>
          <a:endParaRPr lang="en-US" sz="2500" kern="1200" dirty="0"/>
        </a:p>
      </dsp:txBody>
      <dsp:txXfrm>
        <a:off x="1642860" y="3556583"/>
        <a:ext cx="4985943" cy="1422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51347-480D-8441-9BAB-65729AB8B5DF}">
      <dsp:nvSpPr>
        <dsp:cNvPr id="0" name=""/>
        <dsp:cNvSpPr/>
      </dsp:nvSpPr>
      <dsp:spPr>
        <a:xfrm>
          <a:off x="0" y="0"/>
          <a:ext cx="7306865" cy="116443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Genetic engineering is a part of biotechnology</a:t>
          </a:r>
          <a:endParaRPr lang="en-US" sz="2300" kern="1200" dirty="0"/>
        </a:p>
      </dsp:txBody>
      <dsp:txXfrm>
        <a:off x="34105" y="34105"/>
        <a:ext cx="6050353" cy="1096221"/>
      </dsp:txXfrm>
    </dsp:sp>
    <dsp:sp modelId="{1ACE2764-C51D-C84A-8C35-68804B1A733E}">
      <dsp:nvSpPr>
        <dsp:cNvPr id="0" name=""/>
        <dsp:cNvSpPr/>
      </dsp:nvSpPr>
      <dsp:spPr>
        <a:xfrm>
          <a:off x="644723" y="1358502"/>
          <a:ext cx="7306865" cy="1164431"/>
        </a:xfrm>
        <a:prstGeom prst="roundRect">
          <a:avLst>
            <a:gd name="adj" fmla="val 1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It deals with the isolation, characterization and recombination of genetic material</a:t>
          </a:r>
          <a:endParaRPr lang="en-US" sz="2300" kern="1200" dirty="0"/>
        </a:p>
      </dsp:txBody>
      <dsp:txXfrm>
        <a:off x="678828" y="1392607"/>
        <a:ext cx="5837051" cy="1096221"/>
      </dsp:txXfrm>
    </dsp:sp>
    <dsp:sp modelId="{CF295D35-EDB2-7144-9DD7-45E666532E19}">
      <dsp:nvSpPr>
        <dsp:cNvPr id="0" name=""/>
        <dsp:cNvSpPr/>
      </dsp:nvSpPr>
      <dsp:spPr>
        <a:xfrm>
          <a:off x="1289446" y="2717005"/>
          <a:ext cx="7306865" cy="1164431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Genetic engineering is used in medicine, agriculture and industry</a:t>
          </a:r>
          <a:endParaRPr lang="en-US" sz="2300" kern="1200" dirty="0"/>
        </a:p>
      </dsp:txBody>
      <dsp:txXfrm>
        <a:off x="1323551" y="2751110"/>
        <a:ext cx="5837051" cy="1096221"/>
      </dsp:txXfrm>
    </dsp:sp>
    <dsp:sp modelId="{189E2620-5FA5-2447-A941-FE8CF152580A}">
      <dsp:nvSpPr>
        <dsp:cNvPr id="0" name=""/>
        <dsp:cNvSpPr/>
      </dsp:nvSpPr>
      <dsp:spPr>
        <a:xfrm>
          <a:off x="6549984" y="883026"/>
          <a:ext cx="756880" cy="756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6720282" y="883026"/>
        <a:ext cx="416284" cy="569552"/>
      </dsp:txXfrm>
    </dsp:sp>
    <dsp:sp modelId="{39FF7B26-6CAE-934E-B23A-92C2715597DD}">
      <dsp:nvSpPr>
        <dsp:cNvPr id="0" name=""/>
        <dsp:cNvSpPr/>
      </dsp:nvSpPr>
      <dsp:spPr>
        <a:xfrm>
          <a:off x="7194708" y="2233766"/>
          <a:ext cx="756880" cy="7568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7365006" y="2233766"/>
        <a:ext cx="416284" cy="569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/>
              <a:t>3/17/20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/>
              <a:t>3/17/20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3/17/20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rnhelfer.de/" TargetMode="External"/><Relationship Id="rId2" Type="http://schemas.openxmlformats.org/officeDocument/2006/relationships/hyperlink" Target="http://www.uni-bielefeld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erbraucherzentrale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06D11B-1B64-294F-81B3-953076BE3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969" y="4553712"/>
            <a:ext cx="8288032" cy="109631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GB" sz="3400" dirty="0"/>
              <a:t>Opportunities and risks associated with genetic engineering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78D4621-97FF-C84A-82FD-C199CD379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5650029"/>
            <a:ext cx="8288032" cy="469122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By Tabea Pyttlik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90AC87-1BFD-CB4C-83A7-CC694A293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047" y="934222"/>
            <a:ext cx="5891875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0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3EECB4-0FDD-F946-9439-CC8077D04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GB" sz="4400" dirty="0"/>
              <a:t>Table of Contents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8AC0118-784C-4209-8B16-30DE228B8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240611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5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8C649-8309-F044-99B9-4393E5A73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 dirty="0"/>
              <a:t>What is genetic engineering?</a:t>
            </a:r>
            <a:endParaRPr lang="de-DE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C57158CB-3588-4FB8-B4C5-39138D557D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49973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7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6E5492F-8EA8-0E46-83A6-3F8A6145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 dirty="0"/>
              <a:t>Risks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D4FC32-F9B4-6E44-B21B-7ED396A21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dirty="0"/>
              <a:t>Genetically modified organisms are released into the environment</a:t>
            </a:r>
          </a:p>
          <a:p>
            <a:r>
              <a:rPr lang="en-GB" sz="2400" dirty="0"/>
              <a:t>This can also manipulate other plants </a:t>
            </a:r>
          </a:p>
          <a:p>
            <a:r>
              <a:rPr lang="en-GB" sz="2400" dirty="0"/>
              <a:t>Possible side effects have not been researched</a:t>
            </a:r>
          </a:p>
          <a:p>
            <a:r>
              <a:rPr lang="en-GB" sz="2400" dirty="0"/>
              <a:t>Genetically modified corn has already caused damage to animals</a:t>
            </a:r>
          </a:p>
          <a:p>
            <a:r>
              <a:rPr lang="en-GB" sz="2400" dirty="0"/>
              <a:t>Resistant pests can harm agriculture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040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57F17-544E-9B46-A77C-F29C1B444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 dirty="0"/>
              <a:t>Opportunities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34B21F-1CD6-DC49-80E5-2D4D53AB1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Autofit/>
          </a:bodyPr>
          <a:lstStyle/>
          <a:p>
            <a:r>
              <a:rPr lang="en-GB" sz="2400" dirty="0"/>
              <a:t>Genetic engineering creates new opportunities in medicine</a:t>
            </a:r>
          </a:p>
          <a:p>
            <a:r>
              <a:rPr lang="en-GB" sz="2400" dirty="0"/>
              <a:t>Genetic engineering of animal organs are suitable for transplantation into the human body</a:t>
            </a:r>
          </a:p>
          <a:p>
            <a:r>
              <a:rPr lang="en-GB" sz="2400" dirty="0"/>
              <a:t>Pesticides can be saved in the long term</a:t>
            </a:r>
          </a:p>
          <a:p>
            <a:r>
              <a:rPr lang="en-GB" sz="2400" dirty="0"/>
              <a:t>Genetically modified plants are stronger and survive climate change</a:t>
            </a:r>
          </a:p>
          <a:p>
            <a:r>
              <a:rPr lang="en-GB" sz="2400" dirty="0"/>
              <a:t>Some researchers say that genetic manipulation is well under control</a:t>
            </a:r>
          </a:p>
        </p:txBody>
      </p:sp>
    </p:spTree>
    <p:extLst>
      <p:ext uri="{BB962C8B-B14F-4D97-AF65-F5344CB8AC3E}">
        <p14:creationId xmlns:p14="http://schemas.microsoft.com/office/powerpoint/2010/main" val="215798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117DC-7D12-4744-AFD2-E83EF69A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GB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673C4D-0E1A-6B4E-8153-CE9B329F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Autofit/>
          </a:bodyPr>
          <a:lstStyle/>
          <a:p>
            <a:r>
              <a:rPr lang="en-GB" sz="2400" dirty="0"/>
              <a:t>Genetic engineering has both opportunities and risks</a:t>
            </a:r>
          </a:p>
          <a:p>
            <a:r>
              <a:rPr lang="en-GB" sz="2400" dirty="0"/>
              <a:t>Researchers disagree on many points</a:t>
            </a:r>
          </a:p>
          <a:p>
            <a:r>
              <a:rPr lang="en-GB" sz="2400" dirty="0"/>
              <a:t>There are still not enough results to be sure what is right</a:t>
            </a:r>
          </a:p>
          <a:p>
            <a:r>
              <a:rPr lang="en-GB" sz="2400" dirty="0"/>
              <a:t>However, genetic engineering already plays a role today and I think it will be also in the future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181A9C7-B5A1-4D85-B585-6B4D04B74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7417" y="2159000"/>
            <a:ext cx="3145536" cy="31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3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FB59464-D19E-3943-8106-5ED961EC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GB" dirty="0"/>
              <a:t>Sources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174900-94D5-7346-97DC-0DD635C1D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www.uni-bielefeld.de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hlinkClick r:id="rId3"/>
              </a:rPr>
              <a:t>www.lernhelfer.de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hlinkClick r:id="rId4"/>
              </a:rPr>
              <a:t>www.verbraucherzentrale.de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17718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Macintosh PowerPoint</Application>
  <PresentationFormat>Breitbild</PresentationFormat>
  <Paragraphs>31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Opportunities and risks associated with genetic engineering</vt:lpstr>
      <vt:lpstr>Table of Contents</vt:lpstr>
      <vt:lpstr>What is genetic engineering?</vt:lpstr>
      <vt:lpstr>Risks</vt:lpstr>
      <vt:lpstr>Opportunities</vt:lpstr>
      <vt:lpstr>Conclusion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and risks associated with genetic engineering</dc:title>
  <dc:creator>Lars Stettinus</dc:creator>
  <cp:lastModifiedBy>Lars Stettinus</cp:lastModifiedBy>
  <cp:revision>2</cp:revision>
  <dcterms:created xsi:type="dcterms:W3CDTF">2020-01-10T18:04:21Z</dcterms:created>
  <dcterms:modified xsi:type="dcterms:W3CDTF">2020-03-17T12:37:29Z</dcterms:modified>
</cp:coreProperties>
</file>